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1" r:id="rId5"/>
    <p:sldId id="258" r:id="rId6"/>
    <p:sldId id="259" r:id="rId7"/>
    <p:sldId id="260" r:id="rId8"/>
    <p:sldId id="261" r:id="rId9"/>
    <p:sldId id="273" r:id="rId10"/>
    <p:sldId id="262" r:id="rId11"/>
    <p:sldId id="272" r:id="rId12"/>
    <p:sldId id="263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6900"/>
    <a:srgbClr val="000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8" d="100"/>
          <a:sy n="78" d="100"/>
        </p:scale>
        <p:origin x="1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B8DE9-748B-49CD-B614-8705CB1A1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B9EA7C-33AD-47FD-9B0D-B4B8BD664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FA52F-3BC8-4B33-860E-EA56FBA9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87B7-F0E6-4858-9113-D98926DA01B9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D53EA-FC92-4E1A-A163-CBE9C195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391BB-69EA-4F2B-AC55-20B56E15C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1-E9F1-45ED-B8EB-0ECDD32B3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4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C5BC4-4587-4711-8585-414B1E44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8BCC5-C938-4B8B-BB1A-F306F619C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2B26B-EF9F-4F33-A5A5-64700A94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87B7-F0E6-4858-9113-D98926DA01B9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EA7E1-31FC-4042-B77A-DCA172F35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72EC5-17B2-41C2-8FE2-864FFD95E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1-E9F1-45ED-B8EB-0ECDD32B3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2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82C537-E5F5-47AC-9CDF-5E8C71E64B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72493-8F45-4E7C-AA1B-1EA2C89CB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7E56A-50D3-4E71-86F3-906651C05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87B7-F0E6-4858-9113-D98926DA01B9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60261-F790-4F0C-AD97-2146FA211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F2AF0-A247-4C6A-9A56-5D1C22F67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1-E9F1-45ED-B8EB-0ECDD32B3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6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7B0BD-DCEC-48A2-8D3B-1A7A3FB81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EBBED-2AF7-4095-888C-4F1BDE5BC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CC249-93CB-42BD-9767-DF4499639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87B7-F0E6-4858-9113-D98926DA01B9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1FEA6-CE19-4C31-86A6-3EAC2F91D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9A477-16B2-4B4A-A83E-953D2C5E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1-E9F1-45ED-B8EB-0ECDD32B3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3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80AE0-34C3-4CE6-A814-6AA67D6B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B5EB6-405B-4417-B568-7DE7E9333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51983-C46A-4F9F-B91C-5491C53ED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87B7-F0E6-4858-9113-D98926DA01B9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A6372-B22E-49E6-874E-E6B2B9EC7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7A868-9B86-4704-8391-65D04F3D9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1-E9F1-45ED-B8EB-0ECDD32B3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1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75D55-D695-43A0-B43B-B992D951B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CA018-02E5-44B8-9FF6-04FEC53B7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BE21C3-D4AC-4CA3-B7E9-493B9C842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6C1B8-36EE-4008-9BFB-5C27F353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87B7-F0E6-4858-9113-D98926DA01B9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E3E94-6E26-477F-AA62-665FDCDA5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52911-34AE-45D7-9525-9F7E91DD7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1-E9F1-45ED-B8EB-0ECDD32B3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7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7A5E5-F2B9-412F-98C6-2A79BD247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5D81B-D9A8-44E9-888B-CEFB3EFC9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04ED0-E82B-4AE1-9C3A-8B68A5732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3322E3-F979-4781-8CA5-EB3C0A4E3E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802E05-9A1C-486B-8944-B4BFC80BF2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AFC692-6989-4812-AB74-98029EC48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87B7-F0E6-4858-9113-D98926DA01B9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74505C-FAD5-4252-A1DF-2B1DB0E0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D04B0F-3F96-44CC-8C6F-1B9C0C45B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1-E9F1-45ED-B8EB-0ECDD32B3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0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FB23C-C778-4239-AFD4-8DF6FAC7C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9D9650-FB4D-4CBB-A91F-5EAFA9C01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87B7-F0E6-4858-9113-D98926DA01B9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5FF2B-F992-49A3-ADE5-0499DEC36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5AC3BF-0DF7-4FE6-9539-6FB237634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1-E9F1-45ED-B8EB-0ECDD32B3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67907-59F7-4925-8711-3AA2D19D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87B7-F0E6-4858-9113-D98926DA01B9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2DCBF-195D-468E-BB08-FD8CC52A2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3217A-9F67-4B75-A715-9CAD60B3A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1-E9F1-45ED-B8EB-0ECDD32B3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5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FC05-A911-4A18-9B97-A8CC52BDB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B9A78-8E4F-4ECD-8E33-E8064990B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20DE3-9B06-43EC-9C86-25B721157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BDA22-D11C-4628-8F86-5D2727E64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87B7-F0E6-4858-9113-D98926DA01B9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D2991-D461-450F-8C8B-E133219C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F3674-6233-40E3-ABEA-363AE7E0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1-E9F1-45ED-B8EB-0ECDD32B3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36DDC-55AC-4EB9-9FAC-F48ABB8D9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3D3978-A87C-423E-8B41-64AA9E4A5B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ADAB0-0315-452E-98B8-001C04F52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BF80B-1B3B-4581-B566-29D6D69F1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87B7-F0E6-4858-9113-D98926DA01B9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5E293-B259-4735-9DC7-BA6A6E962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1B408-AA02-4263-97E8-D5BB5A27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1-E9F1-45ED-B8EB-0ECDD32B3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4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E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ECE0B8-737E-4CDE-AE15-C01119ADD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80395-EC74-4817-BA74-21C6BBC15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39722-5EAD-467D-BA1C-DCBE1A5D6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987B7-F0E6-4858-9113-D98926DA01B9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7017F-239C-41E7-AB6F-543A5178A7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C3017-8CB9-4FBB-A67B-EE308C5D7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5C5A1-E9F1-45ED-B8EB-0ECDD32B3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8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BFC5B-FEE0-4C1F-8380-14D7FD458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000E54"/>
          </a:solidFill>
        </p:spPr>
        <p:txBody>
          <a:bodyPr/>
          <a:lstStyle/>
          <a:p>
            <a:r>
              <a:rPr lang="en-US" b="1" dirty="0">
                <a:solidFill>
                  <a:srgbClr val="F76900"/>
                </a:solidFill>
              </a:rPr>
              <a:t>What’s next for our club?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82AA2-DF6E-4690-AE0B-356569820A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76900"/>
                </a:solidFill>
              </a:rPr>
              <a:t>Upcoming events</a:t>
            </a:r>
          </a:p>
          <a:p>
            <a:r>
              <a:rPr lang="en-US" dirty="0">
                <a:solidFill>
                  <a:srgbClr val="F76900"/>
                </a:solidFill>
              </a:rPr>
              <a:t>Building a board</a:t>
            </a:r>
          </a:p>
          <a:p>
            <a:r>
              <a:rPr lang="en-US" dirty="0">
                <a:solidFill>
                  <a:srgbClr val="F76900"/>
                </a:solidFill>
              </a:rPr>
              <a:t>Survey results</a:t>
            </a:r>
          </a:p>
        </p:txBody>
      </p:sp>
    </p:spTree>
    <p:extLst>
      <p:ext uri="{BB962C8B-B14F-4D97-AF65-F5344CB8AC3E}">
        <p14:creationId xmlns:p14="http://schemas.microsoft.com/office/powerpoint/2010/main" val="2891005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716C89-2E66-4A96-B82D-E400809CE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07" y="290821"/>
            <a:ext cx="8122344" cy="627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92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CCA75-68F5-4E37-B2FF-D936556EC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7" y="530678"/>
            <a:ext cx="11711585" cy="579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44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CB1114-9D17-4F95-98C9-4E848DBE7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317" y="245609"/>
            <a:ext cx="8239365" cy="636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19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70EB63-82CC-4766-A5A9-AB551328B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152400"/>
            <a:ext cx="88011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16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896D40-D0F7-46D3-8B5A-B7468BB23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69850"/>
            <a:ext cx="10096500" cy="671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4AA188-C431-464D-9BAB-DA02F0713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88900"/>
            <a:ext cx="10236200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24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37D430-BCB7-4398-99C6-C10C78500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634" y="273957"/>
            <a:ext cx="8193694" cy="631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0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14B229-9E12-403A-9F4E-EB1B80592D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1829"/>
          <a:stretch/>
        </p:blipFill>
        <p:spPr>
          <a:xfrm>
            <a:off x="195942" y="591738"/>
            <a:ext cx="11772901" cy="56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36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1E7F3D-C7FC-48F0-95C0-C5D65673C8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" b="3928"/>
          <a:stretch/>
        </p:blipFill>
        <p:spPr>
          <a:xfrm>
            <a:off x="1658470" y="302078"/>
            <a:ext cx="8875059" cy="628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10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008F96-1EC4-4AB0-B04F-2D86678DB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3" y="146956"/>
            <a:ext cx="6561278" cy="369025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6763B74-F1D8-493A-857F-D77E8627FB22}"/>
              </a:ext>
            </a:extLst>
          </p:cNvPr>
          <p:cNvSpPr/>
          <p:nvPr/>
        </p:nvSpPr>
        <p:spPr>
          <a:xfrm>
            <a:off x="3499037" y="3233057"/>
            <a:ext cx="3101492" cy="3559629"/>
          </a:xfrm>
          <a:prstGeom prst="rect">
            <a:avLst/>
          </a:prstGeom>
          <a:solidFill>
            <a:srgbClr val="F76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339746-F05D-471C-8878-1A05A2723B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b="24523"/>
          <a:stretch/>
        </p:blipFill>
        <p:spPr>
          <a:xfrm>
            <a:off x="3590013" y="3314701"/>
            <a:ext cx="2892427" cy="33963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B54E25-5A56-4647-9EF7-76A95B974F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2976" r="45977" b="3094"/>
          <a:stretch/>
        </p:blipFill>
        <p:spPr>
          <a:xfrm>
            <a:off x="6901830" y="346982"/>
            <a:ext cx="5132397" cy="61640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F6AB85-562D-4B8D-98BC-E55ACBD89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3" y="4000502"/>
            <a:ext cx="3101492" cy="26860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6DB50D-69D1-489A-8392-8E87ADCA2265}"/>
              </a:ext>
            </a:extLst>
          </p:cNvPr>
          <p:cNvSpPr txBox="1"/>
          <p:nvPr/>
        </p:nvSpPr>
        <p:spPr>
          <a:xfrm>
            <a:off x="3536637" y="3314701"/>
            <a:ext cx="2073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76900"/>
                </a:solidFill>
              </a:rPr>
              <a:t>Thanks for joining us today!</a:t>
            </a:r>
          </a:p>
        </p:txBody>
      </p:sp>
    </p:spTree>
    <p:extLst>
      <p:ext uri="{BB962C8B-B14F-4D97-AF65-F5344CB8AC3E}">
        <p14:creationId xmlns:p14="http://schemas.microsoft.com/office/powerpoint/2010/main" val="1466603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68B5D-5EBC-4C6B-AB80-07393B37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719"/>
            <a:ext cx="10515600" cy="1325563"/>
          </a:xfrm>
          <a:solidFill>
            <a:srgbClr val="000E54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F76900"/>
                </a:solidFill>
              </a:rPr>
              <a:t>Upcoming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339F4-27F3-461A-824B-5C4332240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107" y="1466282"/>
            <a:ext cx="9138557" cy="4833145"/>
          </a:xfrm>
          <a:solidFill>
            <a:srgbClr val="000E54"/>
          </a:solidFill>
        </p:spPr>
        <p:txBody>
          <a:bodyPr>
            <a:normAutofit fontScale="77500" lnSpcReduction="20000"/>
          </a:bodyPr>
          <a:lstStyle/>
          <a:p>
            <a:r>
              <a:rPr lang="en-US" sz="3600" b="1" dirty="0">
                <a:solidFill>
                  <a:srgbClr val="F76900"/>
                </a:solidFill>
              </a:rPr>
              <a:t>July 23: Student Send-off at the Hillsboro Hops</a:t>
            </a:r>
            <a:br>
              <a:rPr lang="en-US" dirty="0">
                <a:solidFill>
                  <a:srgbClr val="F76900"/>
                </a:solidFill>
              </a:rPr>
            </a:br>
            <a:r>
              <a:rPr lang="en-US" sz="3100" dirty="0">
                <a:solidFill>
                  <a:srgbClr val="F76900"/>
                </a:solidFill>
              </a:rPr>
              <a:t>Ron Tonkin Field, Hillsboro</a:t>
            </a:r>
            <a:br>
              <a:rPr lang="en-US" sz="3100" dirty="0">
                <a:solidFill>
                  <a:srgbClr val="F76900"/>
                </a:solidFill>
              </a:rPr>
            </a:br>
            <a:r>
              <a:rPr lang="en-US" sz="3100" dirty="0">
                <a:solidFill>
                  <a:srgbClr val="F76900"/>
                </a:solidFill>
              </a:rPr>
              <a:t>12:15pm – Welcome our newest members of the Orange Family!</a:t>
            </a:r>
            <a:br>
              <a:rPr lang="en-US" sz="3100" dirty="0">
                <a:solidFill>
                  <a:srgbClr val="F76900"/>
                </a:solidFill>
              </a:rPr>
            </a:br>
            <a:r>
              <a:rPr lang="en-US" sz="3100" dirty="0">
                <a:solidFill>
                  <a:srgbClr val="F76900"/>
                </a:solidFill>
              </a:rPr>
              <a:t>1:05pm – First pitch vs. Eugene</a:t>
            </a:r>
            <a:br>
              <a:rPr lang="en-US" sz="3100" dirty="0">
                <a:solidFill>
                  <a:srgbClr val="F76900"/>
                </a:solidFill>
              </a:rPr>
            </a:br>
            <a:r>
              <a:rPr lang="en-US" sz="3100" dirty="0">
                <a:solidFill>
                  <a:srgbClr val="F76900"/>
                </a:solidFill>
              </a:rPr>
              <a:t>Watch your email for details and to register.</a:t>
            </a:r>
          </a:p>
          <a:p>
            <a:endParaRPr lang="en-US" dirty="0">
              <a:solidFill>
                <a:srgbClr val="F76900"/>
              </a:solidFill>
            </a:endParaRPr>
          </a:p>
          <a:p>
            <a:r>
              <a:rPr lang="en-US" sz="3600" b="1" dirty="0">
                <a:solidFill>
                  <a:srgbClr val="F76900"/>
                </a:solidFill>
              </a:rPr>
              <a:t>Oct. 14: Football game watch and blood drive</a:t>
            </a:r>
            <a:br>
              <a:rPr lang="en-US" dirty="0">
                <a:solidFill>
                  <a:srgbClr val="F76900"/>
                </a:solidFill>
              </a:rPr>
            </a:br>
            <a:r>
              <a:rPr lang="en-US" sz="3100" dirty="0">
                <a:solidFill>
                  <a:srgbClr val="F76900"/>
                </a:solidFill>
              </a:rPr>
              <a:t>Old Market Pub, SW Portland</a:t>
            </a:r>
            <a:br>
              <a:rPr lang="en-US" sz="3100" dirty="0">
                <a:solidFill>
                  <a:srgbClr val="F76900"/>
                </a:solidFill>
              </a:rPr>
            </a:br>
            <a:r>
              <a:rPr lang="en-US" sz="3100" dirty="0">
                <a:solidFill>
                  <a:srgbClr val="F76900"/>
                </a:solidFill>
              </a:rPr>
              <a:t>9:30am – 2:00pm – Red Cross blood drive</a:t>
            </a:r>
            <a:br>
              <a:rPr lang="en-US" sz="3100" dirty="0">
                <a:solidFill>
                  <a:srgbClr val="F76900"/>
                </a:solidFill>
              </a:rPr>
            </a:br>
            <a:r>
              <a:rPr lang="en-US" sz="3100" dirty="0">
                <a:solidFill>
                  <a:srgbClr val="F76900"/>
                </a:solidFill>
              </a:rPr>
              <a:t>TBA – Kickoff vs. Florida State</a:t>
            </a:r>
          </a:p>
          <a:p>
            <a:endParaRPr lang="en-US" dirty="0">
              <a:solidFill>
                <a:srgbClr val="F76900"/>
              </a:solidFill>
            </a:endParaRPr>
          </a:p>
          <a:p>
            <a:r>
              <a:rPr lang="en-US" sz="3600" b="1" dirty="0">
                <a:solidFill>
                  <a:srgbClr val="F76900"/>
                </a:solidFill>
              </a:rPr>
              <a:t>This fall, TBA: SU Career Services comes to Portland</a:t>
            </a:r>
            <a:br>
              <a:rPr lang="en-US" dirty="0">
                <a:solidFill>
                  <a:srgbClr val="F76900"/>
                </a:solidFill>
              </a:rPr>
            </a:br>
            <a:r>
              <a:rPr lang="en-US" sz="3100" dirty="0">
                <a:solidFill>
                  <a:srgbClr val="F76900"/>
                </a:solidFill>
              </a:rPr>
              <a:t>A visit by Roshni Lal, Ph.D., SU’s Career Services and Life Design Expert </a:t>
            </a:r>
            <a:br>
              <a:rPr lang="en-US" sz="3100" dirty="0">
                <a:solidFill>
                  <a:srgbClr val="F76900"/>
                </a:solidFill>
              </a:rPr>
            </a:br>
            <a:r>
              <a:rPr lang="en-US" sz="3100" dirty="0">
                <a:solidFill>
                  <a:srgbClr val="F76900"/>
                </a:solidFill>
              </a:rPr>
              <a:t>for Students &amp; Alumni</a:t>
            </a:r>
            <a:br>
              <a:rPr lang="en-US" sz="3100" dirty="0">
                <a:solidFill>
                  <a:srgbClr val="F76900"/>
                </a:solidFill>
              </a:rPr>
            </a:br>
            <a:r>
              <a:rPr lang="en-US" sz="3100" dirty="0">
                <a:solidFill>
                  <a:srgbClr val="F76900"/>
                </a:solidFill>
              </a:rPr>
              <a:t>Details forthcoming.</a:t>
            </a:r>
            <a:br>
              <a:rPr lang="en-US" sz="3100" dirty="0">
                <a:solidFill>
                  <a:srgbClr val="F76900"/>
                </a:solidFill>
              </a:rPr>
            </a:br>
            <a:endParaRPr lang="en-US" sz="3100" dirty="0">
              <a:solidFill>
                <a:srgbClr val="F769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056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8E251F-35B2-429B-B51F-974142F604EC}"/>
              </a:ext>
            </a:extLst>
          </p:cNvPr>
          <p:cNvSpPr txBox="1"/>
          <p:nvPr/>
        </p:nvSpPr>
        <p:spPr>
          <a:xfrm>
            <a:off x="1608363" y="2392136"/>
            <a:ext cx="31514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76900"/>
                </a:solidFill>
              </a:rPr>
              <a:t>From the May</a:t>
            </a:r>
          </a:p>
          <a:p>
            <a:r>
              <a:rPr lang="en-US" sz="3600" b="1" dirty="0">
                <a:solidFill>
                  <a:srgbClr val="F76900"/>
                </a:solidFill>
              </a:rPr>
              <a:t>alumni club survey…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5D2327-7389-444B-B9E5-16D9AEF538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1" t="8214" r="21820" b="4166"/>
          <a:stretch/>
        </p:blipFill>
        <p:spPr>
          <a:xfrm>
            <a:off x="4825092" y="239326"/>
            <a:ext cx="5265964" cy="633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2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63152-42AC-4D95-B063-30AB6EB8F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64" y="1181551"/>
            <a:ext cx="10899322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76900"/>
                </a:solidFill>
                <a:latin typeface="+mn-lt"/>
              </a:rPr>
              <a:t>Specific tasks we hope to fill </a:t>
            </a:r>
            <a:br>
              <a:rPr lang="en-US" b="1" dirty="0">
                <a:solidFill>
                  <a:srgbClr val="F76900"/>
                </a:solidFill>
                <a:latin typeface="+mn-lt"/>
              </a:rPr>
            </a:br>
            <a:r>
              <a:rPr lang="en-US" b="1" dirty="0">
                <a:solidFill>
                  <a:srgbClr val="F76900"/>
                </a:solidFill>
                <a:latin typeface="+mn-lt"/>
              </a:rPr>
              <a:t>in the near future…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F6B2C-3A3A-4CC0-97C7-F67FAE74F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0650"/>
            <a:ext cx="10515600" cy="215038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76900"/>
                </a:solidFill>
              </a:rPr>
              <a:t>Event coordinator</a:t>
            </a:r>
          </a:p>
          <a:p>
            <a:r>
              <a:rPr lang="en-US" sz="3600" dirty="0">
                <a:solidFill>
                  <a:srgbClr val="F76900"/>
                </a:solidFill>
              </a:rPr>
              <a:t>Sports coordinator</a:t>
            </a:r>
          </a:p>
          <a:p>
            <a:r>
              <a:rPr lang="en-US" sz="3600" dirty="0">
                <a:solidFill>
                  <a:srgbClr val="F76900"/>
                </a:solidFill>
              </a:rPr>
              <a:t>Communications/social media coordinator</a:t>
            </a:r>
          </a:p>
          <a:p>
            <a:r>
              <a:rPr lang="en-US" sz="3600" dirty="0">
                <a:solidFill>
                  <a:srgbClr val="F76900"/>
                </a:solidFill>
              </a:rPr>
              <a:t>Club chair or co-chairs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CE3009-9F01-4442-B10E-2592EA800D00}"/>
              </a:ext>
            </a:extLst>
          </p:cNvPr>
          <p:cNvSpPr txBox="1"/>
          <p:nvPr/>
        </p:nvSpPr>
        <p:spPr>
          <a:xfrm>
            <a:off x="4580169" y="2735713"/>
            <a:ext cx="400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76900"/>
                </a:solidFill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7AF6EF-8221-4045-951F-67246D376A54}"/>
              </a:ext>
            </a:extLst>
          </p:cNvPr>
          <p:cNvSpPr txBox="1"/>
          <p:nvPr/>
        </p:nvSpPr>
        <p:spPr>
          <a:xfrm>
            <a:off x="5045533" y="3238491"/>
            <a:ext cx="596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76900"/>
                </a:solidFill>
              </a:rPr>
              <a:t>Can be the same person or different people.</a:t>
            </a:r>
          </a:p>
        </p:txBody>
      </p:sp>
    </p:spTree>
    <p:extLst>
      <p:ext uri="{BB962C8B-B14F-4D97-AF65-F5344CB8AC3E}">
        <p14:creationId xmlns:p14="http://schemas.microsoft.com/office/powerpoint/2010/main" val="309647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1035E-D8C4-40F6-A739-D01313C6D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0979"/>
            <a:ext cx="10515600" cy="3245984"/>
          </a:xfrm>
          <a:solidFill>
            <a:srgbClr val="000E54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F76900"/>
                </a:solidFill>
              </a:rPr>
              <a:t>More survey results to come…</a:t>
            </a:r>
          </a:p>
        </p:txBody>
      </p:sp>
    </p:spTree>
    <p:extLst>
      <p:ext uri="{BB962C8B-B14F-4D97-AF65-F5344CB8AC3E}">
        <p14:creationId xmlns:p14="http://schemas.microsoft.com/office/powerpoint/2010/main" val="3778717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3D22-9A61-4248-9276-BBA247F98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089" y="1908174"/>
            <a:ext cx="4874079" cy="3684361"/>
          </a:xfrm>
        </p:spPr>
        <p:txBody>
          <a:bodyPr/>
          <a:lstStyle/>
          <a:p>
            <a:r>
              <a:rPr lang="en-US" b="1" dirty="0">
                <a:solidFill>
                  <a:srgbClr val="F76900"/>
                </a:solidFill>
              </a:rPr>
              <a:t>Club Survey</a:t>
            </a:r>
            <a:br>
              <a:rPr lang="en-US" b="1" dirty="0">
                <a:solidFill>
                  <a:srgbClr val="F76900"/>
                </a:solidFill>
              </a:rPr>
            </a:br>
            <a:br>
              <a:rPr lang="en-US" b="1" dirty="0">
                <a:solidFill>
                  <a:srgbClr val="F76900"/>
                </a:solidFill>
              </a:rPr>
            </a:br>
            <a:r>
              <a:rPr lang="en-US" sz="3200" b="1" dirty="0">
                <a:solidFill>
                  <a:srgbClr val="F76900"/>
                </a:solidFill>
              </a:rPr>
              <a:t>Conducted May 5 – 16, 2023</a:t>
            </a:r>
            <a:br>
              <a:rPr lang="en-US" sz="3200" b="1" dirty="0">
                <a:solidFill>
                  <a:srgbClr val="F76900"/>
                </a:solidFill>
              </a:rPr>
            </a:br>
            <a:br>
              <a:rPr lang="en-US" sz="3200" b="1" dirty="0">
                <a:solidFill>
                  <a:srgbClr val="F76900"/>
                </a:solidFill>
              </a:rPr>
            </a:br>
            <a:r>
              <a:rPr lang="en-US" sz="3200" b="1" dirty="0">
                <a:solidFill>
                  <a:srgbClr val="F76900"/>
                </a:solidFill>
              </a:rPr>
              <a:t>53 respondents (4% return) </a:t>
            </a:r>
            <a:br>
              <a:rPr lang="en-US" b="1" dirty="0">
                <a:solidFill>
                  <a:srgbClr val="F76900"/>
                </a:solidFill>
              </a:rPr>
            </a:br>
            <a:endParaRPr lang="en-US" b="1" dirty="0">
              <a:solidFill>
                <a:srgbClr val="F769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29F4A8-5ACF-4828-97AD-245AB7580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95" y="254000"/>
            <a:ext cx="42291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68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BD4F1B-336A-4A6D-8469-626327989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6" y="609601"/>
            <a:ext cx="11647710" cy="58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BE08F8-4DF3-4368-9470-7529A8C80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500743"/>
            <a:ext cx="11713028" cy="585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8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7F29E-B685-41FF-A4B1-D974A4479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76900"/>
                </a:solidFill>
              </a:rPr>
              <a:t>How to interpret the data…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BAFE4-23A2-49E2-8F30-B3681F0FB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28" y="1273627"/>
            <a:ext cx="3778444" cy="3149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FC70A4-4B20-4937-A0DE-0E087F71E1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0"/>
          <a:stretch/>
        </p:blipFill>
        <p:spPr>
          <a:xfrm>
            <a:off x="4302133" y="1273627"/>
            <a:ext cx="7569589" cy="3149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D90884-6DB9-4E44-AB85-109244575534}"/>
              </a:ext>
            </a:extLst>
          </p:cNvPr>
          <p:cNvSpPr txBox="1"/>
          <p:nvPr/>
        </p:nvSpPr>
        <p:spPr>
          <a:xfrm>
            <a:off x="236480" y="4550620"/>
            <a:ext cx="3796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6900"/>
                </a:solidFill>
              </a:rPr>
              <a:t>Pie charts are used for questions with only one answer. </a:t>
            </a:r>
          </a:p>
          <a:p>
            <a:pPr algn="ctr"/>
            <a:r>
              <a:rPr lang="en-US" sz="2400" b="1" dirty="0">
                <a:solidFill>
                  <a:srgbClr val="F76900"/>
                </a:solidFill>
              </a:rPr>
              <a:t>(Combined percentages equal 100.)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93F1E-7FCB-417C-B88E-E7DC292ED228}"/>
              </a:ext>
            </a:extLst>
          </p:cNvPr>
          <p:cNvSpPr txBox="1"/>
          <p:nvPr/>
        </p:nvSpPr>
        <p:spPr>
          <a:xfrm>
            <a:off x="4315583" y="4542835"/>
            <a:ext cx="7560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6900"/>
                </a:solidFill>
              </a:rPr>
              <a:t>Bar graphs are used for questions where respondents can “choose all that apply.”</a:t>
            </a:r>
          </a:p>
          <a:p>
            <a:pPr algn="ctr"/>
            <a:r>
              <a:rPr lang="en-US" sz="2400" b="1" dirty="0">
                <a:solidFill>
                  <a:srgbClr val="F76900"/>
                </a:solidFill>
              </a:rPr>
              <a:t>(Combined percentages can exceed 100.)</a:t>
            </a:r>
          </a:p>
        </p:txBody>
      </p:sp>
    </p:spTree>
    <p:extLst>
      <p:ext uri="{BB962C8B-B14F-4D97-AF65-F5344CB8AC3E}">
        <p14:creationId xmlns:p14="http://schemas.microsoft.com/office/powerpoint/2010/main" val="969989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253</Words>
  <Application>Microsoft Office PowerPoint</Application>
  <PresentationFormat>Widescreen</PresentationFormat>
  <Paragraphs>27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What’s next for our club?</vt:lpstr>
      <vt:lpstr>Upcoming events</vt:lpstr>
      <vt:lpstr>PowerPoint Presentation</vt:lpstr>
      <vt:lpstr>Specific tasks we hope to fill  in the near future…</vt:lpstr>
      <vt:lpstr>PowerPoint Presentation</vt:lpstr>
      <vt:lpstr>Club Survey  Conducted May 5 – 16, 2023  53 respondents (4% return)  </vt:lpstr>
      <vt:lpstr>PowerPoint Presentation</vt:lpstr>
      <vt:lpstr>PowerPoint Presentation</vt:lpstr>
      <vt:lpstr>How to interpret the data…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next for our club?</dc:title>
  <dc:creator>Ken Kane</dc:creator>
  <cp:lastModifiedBy>Ken Kane</cp:lastModifiedBy>
  <cp:revision>23</cp:revision>
  <dcterms:created xsi:type="dcterms:W3CDTF">2023-06-19T19:20:07Z</dcterms:created>
  <dcterms:modified xsi:type="dcterms:W3CDTF">2023-06-20T17:06:21Z</dcterms:modified>
</cp:coreProperties>
</file>